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7" r:id="rId5"/>
    <p:sldId id="258" r:id="rId6"/>
    <p:sldId id="259" r:id="rId7"/>
    <p:sldId id="260" r:id="rId8"/>
    <p:sldId id="261" r:id="rId9"/>
    <p:sldId id="263" r:id="rId10"/>
    <p:sldId id="264" r:id="rId11"/>
    <p:sldId id="265" r:id="rId12"/>
    <p:sldId id="266" r:id="rId13"/>
    <p:sldId id="268" r:id="rId14"/>
    <p:sldId id="269" r:id="rId15"/>
    <p:sldId id="270" r:id="rId16"/>
    <p:sldId id="273" r:id="rId17"/>
    <p:sldId id="272" r:id="rId18"/>
    <p:sldId id="274" r:id="rId19"/>
    <p:sldId id="275" r:id="rId20"/>
    <p:sldId id="281" r:id="rId21"/>
    <p:sldId id="276" r:id="rId22"/>
    <p:sldId id="277" r:id="rId23"/>
    <p:sldId id="278" r:id="rId24"/>
    <p:sldId id="279" r:id="rId25"/>
    <p:sldId id="280" r:id="rId26"/>
    <p:sldId id="282"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B45BB-0623-CDD0-37AF-99481E453888}" v="10" dt="2019-09-09T12:50:27.699"/>
    <p1510:client id="{DA6BD2E5-F035-13E6-8F9C-B4E84D908F20}" v="27" dt="2019-09-09T09:41:03.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48" y="-18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gers, Renee" userId="S::rk.lugers@alfa-college.nl::131b52f4-8f9f-4419-b370-c0924ba6e3e3" providerId="AD" clId="Web-{9EBB45BB-0623-CDD0-37AF-99481E453888}"/>
    <pc:docChg chg="modSld">
      <pc:chgData name="Lugers, Renee" userId="S::rk.lugers@alfa-college.nl::131b52f4-8f9f-4419-b370-c0924ba6e3e3" providerId="AD" clId="Web-{9EBB45BB-0623-CDD0-37AF-99481E453888}" dt="2019-09-09T12:50:25.433" v="8" actId="20577"/>
      <pc:docMkLst>
        <pc:docMk/>
      </pc:docMkLst>
      <pc:sldChg chg="modSp">
        <pc:chgData name="Lugers, Renee" userId="S::rk.lugers@alfa-college.nl::131b52f4-8f9f-4419-b370-c0924ba6e3e3" providerId="AD" clId="Web-{9EBB45BB-0623-CDD0-37AF-99481E453888}" dt="2019-09-09T12:50:25.277" v="6" actId="20577"/>
        <pc:sldMkLst>
          <pc:docMk/>
          <pc:sldMk cId="3232724778" sldId="256"/>
        </pc:sldMkLst>
        <pc:spChg chg="mod">
          <ac:chgData name="Lugers, Renee" userId="S::rk.lugers@alfa-college.nl::131b52f4-8f9f-4419-b370-c0924ba6e3e3" providerId="AD" clId="Web-{9EBB45BB-0623-CDD0-37AF-99481E453888}" dt="2019-09-09T12:50:25.277" v="6" actId="20577"/>
          <ac:spMkLst>
            <pc:docMk/>
            <pc:sldMk cId="3232724778" sldId="256"/>
            <ac:spMk id="3" creationId="{00000000-0000-0000-0000-000000000000}"/>
          </ac:spMkLst>
        </pc:spChg>
      </pc:sldChg>
    </pc:docChg>
  </pc:docChgLst>
  <pc:docChgLst>
    <pc:chgData name="Lugers, Renee" userId="S::rk.lugers@alfa-college.nl::131b52f4-8f9f-4419-b370-c0924ba6e3e3" providerId="AD" clId="Web-{DA6BD2E5-F035-13E6-8F9C-B4E84D908F20}"/>
    <pc:docChg chg="modSld">
      <pc:chgData name="Lugers, Renee" userId="S::rk.lugers@alfa-college.nl::131b52f4-8f9f-4419-b370-c0924ba6e3e3" providerId="AD" clId="Web-{DA6BD2E5-F035-13E6-8F9C-B4E84D908F20}" dt="2019-09-09T09:41:00.976" v="24" actId="20577"/>
      <pc:docMkLst>
        <pc:docMk/>
      </pc:docMkLst>
      <pc:sldChg chg="modSp">
        <pc:chgData name="Lugers, Renee" userId="S::rk.lugers@alfa-college.nl::131b52f4-8f9f-4419-b370-c0924ba6e3e3" providerId="AD" clId="Web-{DA6BD2E5-F035-13E6-8F9C-B4E84D908F20}" dt="2019-09-09T09:41:00.226" v="22" actId="20577"/>
        <pc:sldMkLst>
          <pc:docMk/>
          <pc:sldMk cId="3232724778" sldId="256"/>
        </pc:sldMkLst>
        <pc:spChg chg="mod">
          <ac:chgData name="Lugers, Renee" userId="S::rk.lugers@alfa-college.nl::131b52f4-8f9f-4419-b370-c0924ba6e3e3" providerId="AD" clId="Web-{DA6BD2E5-F035-13E6-8F9C-B4E84D908F20}" dt="2019-09-09T09:40:36.508" v="10" actId="20577"/>
          <ac:spMkLst>
            <pc:docMk/>
            <pc:sldMk cId="3232724778" sldId="256"/>
            <ac:spMk id="2" creationId="{00000000-0000-0000-0000-000000000000}"/>
          </ac:spMkLst>
        </pc:spChg>
        <pc:spChg chg="mod">
          <ac:chgData name="Lugers, Renee" userId="S::rk.lugers@alfa-college.nl::131b52f4-8f9f-4419-b370-c0924ba6e3e3" providerId="AD" clId="Web-{DA6BD2E5-F035-13E6-8F9C-B4E84D908F20}" dt="2019-09-09T09:41:00.226" v="22" actId="20577"/>
          <ac:spMkLst>
            <pc:docMk/>
            <pc:sldMk cId="3232724778"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6622504" cy="1470025"/>
          </a:xfrm>
        </p:spPr>
        <p:txBody>
          <a:bodyPr/>
          <a:lstStyle/>
          <a:p>
            <a:r>
              <a:rPr lang="nl-NL"/>
              <a:t>Klik om de stijl te bewerken</a:t>
            </a:r>
          </a:p>
        </p:txBody>
      </p:sp>
      <p:sp>
        <p:nvSpPr>
          <p:cNvPr id="3" name="Ondertitel 2"/>
          <p:cNvSpPr>
            <a:spLocks noGrp="1"/>
          </p:cNvSpPr>
          <p:nvPr>
            <p:ph type="subTitle" idx="1"/>
          </p:nvPr>
        </p:nvSpPr>
        <p:spPr>
          <a:xfrm>
            <a:off x="1371600" y="3886200"/>
            <a:ext cx="53606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C8D5CC6-3BAD-46CB-A284-AAE88785F844}" type="datetimeFigureOut">
              <a:rPr lang="nl-NL" smtClean="0"/>
              <a:t>9-9-2019</a:t>
            </a:fld>
            <a:endParaRPr lang="nl-NL"/>
          </a:p>
        </p:txBody>
      </p:sp>
      <p:sp>
        <p:nvSpPr>
          <p:cNvPr id="6" name="Tijdelijke aanduiding voor dianummer 5"/>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229099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8D5CC6-3BAD-46CB-A284-AAE88785F844}" type="datetimeFigureOut">
              <a:rPr lang="nl-NL" smtClean="0"/>
              <a:t>9-9-2019</a:t>
            </a:fld>
            <a:endParaRPr lang="nl-NL"/>
          </a:p>
        </p:txBody>
      </p:sp>
      <p:sp>
        <p:nvSpPr>
          <p:cNvPr id="6" name="Tijdelijke aanduiding voor dianummer 5"/>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122603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5580112" y="26064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4906888"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5C8D5CC6-3BAD-46CB-A284-AAE88785F844}" type="datetimeFigureOut">
              <a:rPr lang="nl-NL" smtClean="0"/>
              <a:t>9-9-2019</a:t>
            </a:fld>
            <a:endParaRPr lang="nl-NL"/>
          </a:p>
        </p:txBody>
      </p:sp>
      <p:sp>
        <p:nvSpPr>
          <p:cNvPr id="6" name="Tijdelijke aanduiding voor dianummer 5"/>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325689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8D5CC6-3BAD-46CB-A284-AAE88785F844}" type="datetimeFigureOut">
              <a:rPr lang="nl-NL" smtClean="0"/>
              <a:t>9-9-2019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292898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6657999"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66579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C8D5CC6-3BAD-46CB-A284-AAE88785F844}" type="datetimeFigureOut">
              <a:rPr lang="nl-NL" smtClean="0"/>
              <a:t>9-9-2019</a:t>
            </a:fld>
            <a:endParaRPr lang="nl-NL" dirty="0"/>
          </a:p>
        </p:txBody>
      </p:sp>
      <p:sp>
        <p:nvSpPr>
          <p:cNvPr id="6" name="Tijdelijke aanduiding voor dianummer 5"/>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68155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339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5C8D5CC6-3BAD-46CB-A284-AAE88785F844}" type="datetimeFigureOut">
              <a:rPr lang="nl-NL" smtClean="0"/>
              <a:t>9-9-2019</a:t>
            </a:fld>
            <a:endParaRPr lang="nl-NL"/>
          </a:p>
        </p:txBody>
      </p:sp>
      <p:sp>
        <p:nvSpPr>
          <p:cNvPr id="7" name="Tijdelijke aanduiding voor dianummer 6"/>
          <p:cNvSpPr>
            <a:spLocks noGrp="1"/>
          </p:cNvSpPr>
          <p:nvPr>
            <p:ph type="sldNum" sz="quarter" idx="12"/>
          </p:nvPr>
        </p:nvSpPr>
        <p:spPr/>
        <p:txBody>
          <a:bodyPr/>
          <a:lstStyle/>
          <a:p>
            <a:fld id="{44EF529A-7D44-4168-8AB7-071013F69E66}" type="slidenum">
              <a:rPr lang="nl-NL" smtClean="0"/>
              <a:t>‹nr.›</a:t>
            </a:fld>
            <a:endParaRPr lang="nl-NL"/>
          </a:p>
        </p:txBody>
      </p:sp>
      <p:sp>
        <p:nvSpPr>
          <p:cNvPr id="10" name="Tijdelijke aanduiding voor inhoud 2"/>
          <p:cNvSpPr>
            <a:spLocks noGrp="1"/>
          </p:cNvSpPr>
          <p:nvPr>
            <p:ph sz="half" idx="13"/>
          </p:nvPr>
        </p:nvSpPr>
        <p:spPr>
          <a:xfrm>
            <a:off x="4139952" y="1628800"/>
            <a:ext cx="339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34497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34667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3466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C8D5CC6-3BAD-46CB-A284-AAE88785F844}" type="datetimeFigureOut">
              <a:rPr lang="nl-NL" smtClean="0"/>
              <a:t>9-9-2019</a:t>
            </a:fld>
            <a:endParaRPr lang="nl-NL"/>
          </a:p>
        </p:txBody>
      </p:sp>
      <p:sp>
        <p:nvSpPr>
          <p:cNvPr id="9" name="Tijdelijke aanduiding voor dianummer 8"/>
          <p:cNvSpPr>
            <a:spLocks noGrp="1"/>
          </p:cNvSpPr>
          <p:nvPr>
            <p:ph type="sldNum" sz="quarter" idx="12"/>
          </p:nvPr>
        </p:nvSpPr>
        <p:spPr/>
        <p:txBody>
          <a:bodyPr/>
          <a:lstStyle/>
          <a:p>
            <a:fld id="{44EF529A-7D44-4168-8AB7-071013F69E66}" type="slidenum">
              <a:rPr lang="nl-NL" smtClean="0"/>
              <a:t>‹nr.›</a:t>
            </a:fld>
            <a:endParaRPr lang="nl-NL"/>
          </a:p>
        </p:txBody>
      </p:sp>
      <p:sp>
        <p:nvSpPr>
          <p:cNvPr id="10" name="Tijdelijke aanduiding voor inhoud 3"/>
          <p:cNvSpPr>
            <a:spLocks noGrp="1"/>
          </p:cNvSpPr>
          <p:nvPr>
            <p:ph sz="half" idx="13"/>
          </p:nvPr>
        </p:nvSpPr>
        <p:spPr>
          <a:xfrm>
            <a:off x="4067944" y="2204864"/>
            <a:ext cx="3466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2"/>
          <p:cNvSpPr>
            <a:spLocks noGrp="1"/>
          </p:cNvSpPr>
          <p:nvPr>
            <p:ph type="body" idx="14"/>
          </p:nvPr>
        </p:nvSpPr>
        <p:spPr>
          <a:xfrm>
            <a:off x="4067944" y="1556792"/>
            <a:ext cx="34667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Tree>
    <p:extLst>
      <p:ext uri="{BB962C8B-B14F-4D97-AF65-F5344CB8AC3E}">
        <p14:creationId xmlns:p14="http://schemas.microsoft.com/office/powerpoint/2010/main" val="53101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C8D5CC6-3BAD-46CB-A284-AAE88785F844}" type="datetimeFigureOut">
              <a:rPr lang="nl-NL" smtClean="0"/>
              <a:t>9-9-2019</a:t>
            </a:fld>
            <a:endParaRPr lang="nl-NL"/>
          </a:p>
        </p:txBody>
      </p:sp>
      <p:sp>
        <p:nvSpPr>
          <p:cNvPr id="5" name="Tijdelijke aanduiding voor dianummer 4"/>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134396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8D5CC6-3BAD-46CB-A284-AAE88785F844}" type="datetimeFigureOut">
              <a:rPr lang="nl-NL" smtClean="0"/>
              <a:t>9-9-2019</a:t>
            </a:fld>
            <a:endParaRPr lang="nl-NL"/>
          </a:p>
        </p:txBody>
      </p:sp>
      <p:sp>
        <p:nvSpPr>
          <p:cNvPr id="4" name="Tijdelijke aanduiding voor dianummer 3"/>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316585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8D5CC6-3BAD-46CB-A284-AAE88785F844}" type="datetimeFigureOut">
              <a:rPr lang="nl-NL" smtClean="0"/>
              <a:t>9-9-2019</a:t>
            </a:fld>
            <a:endParaRPr lang="nl-NL"/>
          </a:p>
        </p:txBody>
      </p:sp>
      <p:sp>
        <p:nvSpPr>
          <p:cNvPr id="7" name="Tijdelijke aanduiding voor dianummer 6"/>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296840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8D5CC6-3BAD-46CB-A284-AAE88785F844}" type="datetimeFigureOut">
              <a:rPr lang="nl-NL" smtClean="0"/>
              <a:t>9-9-2019</a:t>
            </a:fld>
            <a:endParaRPr lang="nl-NL"/>
          </a:p>
        </p:txBody>
      </p:sp>
      <p:sp>
        <p:nvSpPr>
          <p:cNvPr id="7" name="Tijdelijke aanduiding voor dianummer 6"/>
          <p:cNvSpPr>
            <a:spLocks noGrp="1"/>
          </p:cNvSpPr>
          <p:nvPr>
            <p:ph type="sldNum" sz="quarter" idx="12"/>
          </p:nvPr>
        </p:nvSpPr>
        <p:spPr/>
        <p:txBody>
          <a:bodyPr/>
          <a:lstStyle/>
          <a:p>
            <a:fld id="{44EF529A-7D44-4168-8AB7-071013F69E66}" type="slidenum">
              <a:rPr lang="nl-NL" smtClean="0"/>
              <a:t>‹nr.›</a:t>
            </a:fld>
            <a:endParaRPr lang="nl-NL"/>
          </a:p>
        </p:txBody>
      </p:sp>
    </p:spTree>
    <p:extLst>
      <p:ext uri="{BB962C8B-B14F-4D97-AF65-F5344CB8AC3E}">
        <p14:creationId xmlns:p14="http://schemas.microsoft.com/office/powerpoint/2010/main" val="221811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7067128"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0"/>
            <a:ext cx="7067128"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a:t>R. </a:t>
            </a:r>
            <a:r>
              <a:rPr lang="nl-NL" dirty="0" err="1"/>
              <a:t>Lugers</a:t>
            </a:r>
            <a:endParaRPr lang="nl-NL" dirty="0"/>
          </a:p>
        </p:txBody>
      </p:sp>
      <p:pic>
        <p:nvPicPr>
          <p:cNvPr id="1026" name="Picture 2" descr="Afbeeldingsresultaat voor alfa college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15639" y="6165304"/>
            <a:ext cx="2376264" cy="59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meerstad"/>
          <p:cNvPicPr>
            <a:picLocks noChangeAspect="1" noChangeArrowheads="1"/>
          </p:cNvPicPr>
          <p:nvPr/>
        </p:nvPicPr>
        <p:blipFill rotWithShape="1">
          <a:blip r:embed="rId14">
            <a:extLst>
              <a:ext uri="{28A0092B-C50C-407E-A947-70E740481C1C}">
                <a14:useLocalDpi xmlns:a14="http://schemas.microsoft.com/office/drawing/2010/main" val="0"/>
              </a:ext>
            </a:extLst>
          </a:blip>
          <a:srcRect l="35073" t="2968" r="54504" b="7183"/>
          <a:stretch/>
        </p:blipFill>
        <p:spPr bwMode="auto">
          <a:xfrm>
            <a:off x="7787373" y="0"/>
            <a:ext cx="1346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F529A-7D44-4168-8AB7-071013F69E66}" type="slidenum">
              <a:rPr lang="nl-NL" smtClean="0"/>
              <a:t>‹nr.›</a:t>
            </a:fld>
            <a:endParaRPr lang="nl-NL"/>
          </a:p>
        </p:txBody>
      </p:sp>
    </p:spTree>
    <p:extLst>
      <p:ext uri="{BB962C8B-B14F-4D97-AF65-F5344CB8AC3E}">
        <p14:creationId xmlns:p14="http://schemas.microsoft.com/office/powerpoint/2010/main" val="212659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Ssyl08qE8g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time_continue=92&amp;v=Ol5KDX945EA" TargetMode="External"/><Relationship Id="rId2" Type="http://schemas.openxmlformats.org/officeDocument/2006/relationships/hyperlink" Target="https://www.youtube.com/watch?time_continue=137&amp;v=Un2TInNFi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kYcm3GRXKf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2 onder 1 kap</a:t>
            </a:r>
          </a:p>
        </p:txBody>
      </p:sp>
      <p:sp>
        <p:nvSpPr>
          <p:cNvPr id="3" name="Ondertitel 2"/>
          <p:cNvSpPr>
            <a:spLocks noGrp="1"/>
          </p:cNvSpPr>
          <p:nvPr>
            <p:ph type="subTitle" idx="1"/>
          </p:nvPr>
        </p:nvSpPr>
        <p:spPr/>
        <p:txBody>
          <a:bodyPr vert="horz" lIns="91440" tIns="45720" rIns="91440" bIns="45720" rtlCol="0" anchor="t">
            <a:normAutofit/>
          </a:bodyPr>
          <a:lstStyle/>
          <a:p>
            <a:r>
              <a:rPr lang="nl-NL" dirty="0"/>
              <a:t>Bestemmingsplan</a:t>
            </a:r>
            <a:endParaRPr lang="nl-NL" dirty="0">
              <a:cs typeface="Calibri"/>
            </a:endParaRPr>
          </a:p>
        </p:txBody>
      </p:sp>
    </p:spTree>
    <p:extLst>
      <p:ext uri="{BB962C8B-B14F-4D97-AF65-F5344CB8AC3E}">
        <p14:creationId xmlns:p14="http://schemas.microsoft.com/office/powerpoint/2010/main" val="3232724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600" dirty="0"/>
              <a:t>Ruimtebeslag per energiebron in verhouding tot de oppervlakte van Nederland, indien één bron in de totale huidige elektriciteitsvraag zou moeten voldoen</a:t>
            </a:r>
          </a:p>
        </p:txBody>
      </p:sp>
      <p:sp>
        <p:nvSpPr>
          <p:cNvPr id="3" name="Tijdelijke aanduiding voor inhoud 2"/>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096440" cy="480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67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Kaart (</a:t>
            </a:r>
            <a:r>
              <a:rPr lang="nl-NL" sz="3200" dirty="0" err="1"/>
              <a:t>inter</a:t>
            </a:r>
            <a:r>
              <a:rPr lang="nl-NL" sz="3200" dirty="0"/>
              <a:t>)nationale bereikbaarheid van stedelijke regio’s met topsectoren</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6" t="1062" b="24622"/>
          <a:stretch/>
        </p:blipFill>
        <p:spPr bwMode="auto">
          <a:xfrm>
            <a:off x="1617132" y="1667933"/>
            <a:ext cx="4395027" cy="450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31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Kaart buis leidingen en ondergrond</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7" y="1628800"/>
            <a:ext cx="4615118" cy="460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19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Beleid ruimtelijke ordening</a:t>
            </a:r>
            <a:br>
              <a:rPr lang="nl-NL" b="1" dirty="0"/>
            </a:b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b="1" dirty="0">
                <a:solidFill>
                  <a:schemeClr val="bg1">
                    <a:lumMod val="85000"/>
                  </a:schemeClr>
                </a:solidFill>
              </a:rPr>
              <a:t>Rijksoverheid</a:t>
            </a:r>
          </a:p>
          <a:p>
            <a:r>
              <a:rPr lang="nl-NL" b="1"/>
              <a:t>Provincies</a:t>
            </a:r>
            <a:endParaRPr lang="nl-NL" b="1">
              <a:cs typeface="Calibri"/>
            </a:endParaRPr>
          </a:p>
          <a:p>
            <a:r>
              <a:rPr lang="nl-NL" b="1">
                <a:solidFill>
                  <a:schemeClr val="bg1">
                    <a:lumMod val="85000"/>
                  </a:schemeClr>
                </a:solidFill>
              </a:rPr>
              <a:t>Gemeenten</a:t>
            </a:r>
            <a:endParaRPr lang="nl-NL" b="1">
              <a:solidFill>
                <a:schemeClr val="bg1">
                  <a:lumMod val="85000"/>
                </a:schemeClr>
              </a:solidFill>
              <a:cs typeface="Calibri"/>
            </a:endParaRPr>
          </a:p>
          <a:p>
            <a:endParaRPr lang="nl-NL" dirty="0"/>
          </a:p>
        </p:txBody>
      </p:sp>
    </p:spTree>
    <p:extLst>
      <p:ext uri="{BB962C8B-B14F-4D97-AF65-F5344CB8AC3E}">
        <p14:creationId xmlns:p14="http://schemas.microsoft.com/office/powerpoint/2010/main" val="285732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Provincies</a:t>
            </a:r>
            <a:br>
              <a:rPr lang="nl-NL" b="1" dirty="0"/>
            </a:br>
            <a:endParaRPr lang="nl-NL" dirty="0"/>
          </a:p>
        </p:txBody>
      </p:sp>
      <p:sp>
        <p:nvSpPr>
          <p:cNvPr id="3" name="Tijdelijke aanduiding voor inhoud 2"/>
          <p:cNvSpPr>
            <a:spLocks noGrp="1"/>
          </p:cNvSpPr>
          <p:nvPr>
            <p:ph idx="1"/>
          </p:nvPr>
        </p:nvSpPr>
        <p:spPr/>
        <p:txBody>
          <a:bodyPr/>
          <a:lstStyle/>
          <a:p>
            <a:pPr marL="0" indent="0">
              <a:buNone/>
            </a:pPr>
            <a:r>
              <a:rPr lang="nl-NL" dirty="0">
                <a:hlinkClick r:id="rId2"/>
              </a:rPr>
              <a:t>Landschapsbeleid</a:t>
            </a:r>
            <a:endParaRPr lang="nl-NL" dirty="0"/>
          </a:p>
          <a:p>
            <a:pPr lvl="1">
              <a:buFont typeface="Arial" panose="020B0604020202020204" pitchFamily="34" charset="0"/>
              <a:buChar char="•"/>
            </a:pPr>
            <a:r>
              <a:rPr lang="nl-NL" dirty="0"/>
              <a:t>Waterbeheer</a:t>
            </a:r>
          </a:p>
          <a:p>
            <a:pPr lvl="1">
              <a:buFont typeface="Arial" panose="020B0604020202020204" pitchFamily="34" charset="0"/>
              <a:buChar char="•"/>
            </a:pPr>
            <a:r>
              <a:rPr lang="nl-NL" dirty="0"/>
              <a:t>Natuur</a:t>
            </a:r>
          </a:p>
          <a:p>
            <a:pPr lvl="1">
              <a:buFont typeface="Arial" panose="020B0604020202020204" pitchFamily="34" charset="0"/>
              <a:buChar char="•"/>
            </a:pPr>
            <a:r>
              <a:rPr lang="nl-NL" dirty="0"/>
              <a:t>Mobiliteit</a:t>
            </a:r>
          </a:p>
          <a:p>
            <a:pPr lvl="1">
              <a:buFont typeface="Arial" panose="020B0604020202020204" pitchFamily="34" charset="0"/>
              <a:buChar char="•"/>
            </a:pPr>
            <a:r>
              <a:rPr lang="nl-NL" dirty="0"/>
              <a:t>Energie</a:t>
            </a:r>
          </a:p>
          <a:p>
            <a:pPr lvl="1">
              <a:buFont typeface="Arial" panose="020B0604020202020204" pitchFamily="34" charset="0"/>
              <a:buChar char="•"/>
            </a:pPr>
            <a:r>
              <a:rPr lang="nl-NL" dirty="0"/>
              <a:t>Regionale economie</a:t>
            </a:r>
          </a:p>
        </p:txBody>
      </p:sp>
    </p:spTree>
    <p:extLst>
      <p:ext uri="{BB962C8B-B14F-4D97-AF65-F5344CB8AC3E}">
        <p14:creationId xmlns:p14="http://schemas.microsoft.com/office/powerpoint/2010/main" val="414684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Provincies</a:t>
            </a:r>
          </a:p>
        </p:txBody>
      </p:sp>
      <p:sp>
        <p:nvSpPr>
          <p:cNvPr id="3" name="Tijdelijke aanduiding voor inhoud 2"/>
          <p:cNvSpPr>
            <a:spLocks noGrp="1"/>
          </p:cNvSpPr>
          <p:nvPr>
            <p:ph idx="1"/>
          </p:nvPr>
        </p:nvSpPr>
        <p:spPr/>
        <p:txBody>
          <a:bodyPr/>
          <a:lstStyle/>
          <a:p>
            <a:r>
              <a:rPr lang="nl-NL" dirty="0">
                <a:hlinkClick r:id="rId2"/>
              </a:rPr>
              <a:t>Kerntaken provincies</a:t>
            </a:r>
          </a:p>
          <a:p>
            <a:r>
              <a:rPr lang="nl-NL" dirty="0">
                <a:hlinkClick r:id="rId3"/>
              </a:rPr>
              <a:t>Mobiliteit</a:t>
            </a:r>
            <a:endParaRPr lang="nl-NL" dirty="0"/>
          </a:p>
        </p:txBody>
      </p:sp>
    </p:spTree>
    <p:extLst>
      <p:ext uri="{BB962C8B-B14F-4D97-AF65-F5344CB8AC3E}">
        <p14:creationId xmlns:p14="http://schemas.microsoft.com/office/powerpoint/2010/main" val="124194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Beleid ruimtelijke ordening</a:t>
            </a:r>
            <a:br>
              <a:rPr lang="nl-NL" b="1" dirty="0"/>
            </a:b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b="1" dirty="0">
                <a:solidFill>
                  <a:schemeClr val="bg1">
                    <a:lumMod val="85000"/>
                  </a:schemeClr>
                </a:solidFill>
              </a:rPr>
              <a:t>Rijksoverheid</a:t>
            </a:r>
          </a:p>
          <a:p>
            <a:r>
              <a:rPr lang="nl-NL" b="1">
                <a:solidFill>
                  <a:schemeClr val="bg1">
                    <a:lumMod val="85000"/>
                  </a:schemeClr>
                </a:solidFill>
              </a:rPr>
              <a:t>Provincies</a:t>
            </a:r>
            <a:endParaRPr lang="nl-NL" b="1">
              <a:solidFill>
                <a:schemeClr val="bg1">
                  <a:lumMod val="85000"/>
                </a:schemeClr>
              </a:solidFill>
              <a:cs typeface="Calibri"/>
            </a:endParaRPr>
          </a:p>
          <a:p>
            <a:r>
              <a:rPr lang="nl-NL" b="1"/>
              <a:t>Gemeenten</a:t>
            </a:r>
            <a:endParaRPr lang="nl-NL" b="1">
              <a:cs typeface="Calibri"/>
            </a:endParaRPr>
          </a:p>
          <a:p>
            <a:endParaRPr lang="nl-NL" dirty="0"/>
          </a:p>
        </p:txBody>
      </p:sp>
    </p:spTree>
    <p:extLst>
      <p:ext uri="{BB962C8B-B14F-4D97-AF65-F5344CB8AC3E}">
        <p14:creationId xmlns:p14="http://schemas.microsoft.com/office/powerpoint/2010/main" val="283614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Gemeenten</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Woningbouw</a:t>
            </a:r>
          </a:p>
          <a:p>
            <a:r>
              <a:rPr lang="nl-NL" dirty="0"/>
              <a:t>Bedrijventerreinen</a:t>
            </a:r>
          </a:p>
          <a:p>
            <a:r>
              <a:rPr lang="nl-NL"/>
              <a:t>Middenstand</a:t>
            </a:r>
            <a:endParaRPr lang="nl-NL">
              <a:cs typeface="Calibri"/>
            </a:endParaRPr>
          </a:p>
          <a:p>
            <a:endParaRPr lang="nl-NL" dirty="0"/>
          </a:p>
          <a:p>
            <a:pPr marL="0" indent="0">
              <a:buNone/>
            </a:pPr>
            <a:r>
              <a:rPr lang="nl-NL" dirty="0"/>
              <a:t> </a:t>
            </a:r>
          </a:p>
        </p:txBody>
      </p:sp>
    </p:spTree>
    <p:extLst>
      <p:ext uri="{BB962C8B-B14F-4D97-AF65-F5344CB8AC3E}">
        <p14:creationId xmlns:p14="http://schemas.microsoft.com/office/powerpoint/2010/main" val="105495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Gemeenten</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Bestemmingsplan</a:t>
            </a:r>
          </a:p>
          <a:p>
            <a:pPr lvl="1">
              <a:buFont typeface="Arial" panose="020B0604020202020204" pitchFamily="34" charset="0"/>
              <a:buChar char="•"/>
            </a:pPr>
            <a:r>
              <a:rPr lang="nl-NL" dirty="0"/>
              <a:t>Wonen</a:t>
            </a:r>
          </a:p>
          <a:p>
            <a:pPr lvl="1">
              <a:buFont typeface="Arial" panose="020B0604020202020204" pitchFamily="34" charset="0"/>
              <a:buChar char="•"/>
            </a:pPr>
            <a:r>
              <a:rPr lang="nl-NL" dirty="0"/>
              <a:t>Werken</a:t>
            </a:r>
          </a:p>
          <a:p>
            <a:pPr lvl="1">
              <a:buFont typeface="Arial" panose="020B0604020202020204" pitchFamily="34" charset="0"/>
              <a:buChar char="•"/>
            </a:pPr>
            <a:r>
              <a:rPr lang="nl-NL" dirty="0"/>
              <a:t>Groen </a:t>
            </a:r>
          </a:p>
          <a:p>
            <a:pPr lvl="1">
              <a:buFont typeface="Arial" panose="020B0604020202020204" pitchFamily="34" charset="0"/>
              <a:buChar char="•"/>
            </a:pPr>
            <a:r>
              <a:rPr lang="nl-NL"/>
              <a:t>Verkeer</a:t>
            </a:r>
            <a:endParaRPr lang="nl-NL">
              <a:cs typeface="Calibri"/>
            </a:endParaRPr>
          </a:p>
          <a:p>
            <a:pPr marL="0" indent="0">
              <a:buNone/>
            </a:pPr>
            <a:endParaRPr lang="nl-NL" dirty="0"/>
          </a:p>
          <a:p>
            <a:endParaRPr lang="nl-NL" dirty="0"/>
          </a:p>
          <a:p>
            <a:pPr marL="0" indent="0">
              <a:buNone/>
            </a:pPr>
            <a:r>
              <a:rPr lang="nl-NL" dirty="0"/>
              <a:t> </a:t>
            </a:r>
          </a:p>
        </p:txBody>
      </p:sp>
    </p:spTree>
    <p:extLst>
      <p:ext uri="{BB962C8B-B14F-4D97-AF65-F5344CB8AC3E}">
        <p14:creationId xmlns:p14="http://schemas.microsoft.com/office/powerpoint/2010/main" val="154408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Gemeenten</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Bestemmingsplan opbouw</a:t>
            </a:r>
          </a:p>
          <a:p>
            <a:pPr lvl="1">
              <a:buFont typeface="Arial" panose="020B0604020202020204" pitchFamily="34" charset="0"/>
              <a:buChar char="•"/>
            </a:pPr>
            <a:r>
              <a:rPr lang="nl-NL" dirty="0"/>
              <a:t>Regels</a:t>
            </a:r>
          </a:p>
          <a:p>
            <a:pPr lvl="1">
              <a:buFont typeface="Arial" panose="020B0604020202020204" pitchFamily="34" charset="0"/>
              <a:buChar char="•"/>
            </a:pPr>
            <a:r>
              <a:rPr lang="nl-NL" dirty="0"/>
              <a:t>Verbeelding</a:t>
            </a:r>
          </a:p>
          <a:p>
            <a:pPr lvl="1">
              <a:buFont typeface="Arial" panose="020B0604020202020204" pitchFamily="34" charset="0"/>
              <a:buChar char="•"/>
            </a:pPr>
            <a:r>
              <a:rPr lang="nl-NL"/>
              <a:t>Toelichting</a:t>
            </a:r>
            <a:endParaRPr lang="nl-NL">
              <a:cs typeface="Calibri"/>
            </a:endParaRPr>
          </a:p>
          <a:p>
            <a:pPr marL="0" indent="0">
              <a:buNone/>
            </a:pPr>
            <a:endParaRPr lang="nl-NL" dirty="0"/>
          </a:p>
          <a:p>
            <a:endParaRPr lang="nl-NL" dirty="0"/>
          </a:p>
          <a:p>
            <a:pPr marL="0" indent="0">
              <a:buNone/>
            </a:pPr>
            <a:r>
              <a:rPr lang="nl-NL" dirty="0"/>
              <a:t> </a:t>
            </a:r>
          </a:p>
        </p:txBody>
      </p:sp>
    </p:spTree>
    <p:extLst>
      <p:ext uri="{BB962C8B-B14F-4D97-AF65-F5344CB8AC3E}">
        <p14:creationId xmlns:p14="http://schemas.microsoft.com/office/powerpoint/2010/main" val="157329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Beleid ruimtelijke ordening</a:t>
            </a:r>
            <a:endParaRPr lang="nl-NL" dirty="0"/>
          </a:p>
        </p:txBody>
      </p:sp>
      <p:sp>
        <p:nvSpPr>
          <p:cNvPr id="3" name="Tijdelijke aanduiding voor inhoud 2"/>
          <p:cNvSpPr>
            <a:spLocks noGrp="1"/>
          </p:cNvSpPr>
          <p:nvPr>
            <p:ph idx="1"/>
          </p:nvPr>
        </p:nvSpPr>
        <p:spPr/>
        <p:txBody>
          <a:bodyPr/>
          <a:lstStyle/>
          <a:p>
            <a:pPr marL="0" indent="0" algn="ctr">
              <a:buNone/>
            </a:pPr>
            <a:r>
              <a:rPr lang="nl-NL" dirty="0">
                <a:hlinkClick r:id="rId2"/>
              </a:rPr>
              <a:t>Waarom</a:t>
            </a:r>
            <a:endParaRPr lang="nl-NL" dirty="0"/>
          </a:p>
        </p:txBody>
      </p:sp>
    </p:spTree>
    <p:extLst>
      <p:ext uri="{BB962C8B-B14F-4D97-AF65-F5344CB8AC3E}">
        <p14:creationId xmlns:p14="http://schemas.microsoft.com/office/powerpoint/2010/main" val="183458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Bestemmingsplan regels</a:t>
            </a:r>
          </a:p>
        </p:txBody>
      </p:sp>
      <p:sp>
        <p:nvSpPr>
          <p:cNvPr id="3" name="Tijdelijke aanduiding voor inhoud 2"/>
          <p:cNvSpPr>
            <a:spLocks noGrp="1"/>
          </p:cNvSpPr>
          <p:nvPr>
            <p:ph idx="1"/>
          </p:nvPr>
        </p:nvSpPr>
        <p:spPr/>
        <p:txBody>
          <a:bodyPr>
            <a:noAutofit/>
          </a:bodyPr>
          <a:lstStyle/>
          <a:p>
            <a:pPr marL="0" indent="0">
              <a:buNone/>
            </a:pPr>
            <a:r>
              <a:rPr lang="nl-NL" sz="1200" dirty="0"/>
              <a:t>7.2.1 Algemene bouwregels </a:t>
            </a:r>
          </a:p>
          <a:p>
            <a:pPr marL="0" indent="0">
              <a:buNone/>
            </a:pPr>
            <a:r>
              <a:rPr lang="nl-NL" sz="1200" dirty="0"/>
              <a:t>a. Er zijn uitsluitend gebouwen en bouwwerken, geen gebouw zijnde, toegestaan ten behoeve van de in lid 7.1 genoemde doeleinden. </a:t>
            </a:r>
          </a:p>
          <a:p>
            <a:pPr marL="0" indent="0">
              <a:buNone/>
            </a:pPr>
            <a:r>
              <a:rPr lang="nl-NL" sz="1200" dirty="0"/>
              <a:t>b. Ter plaatse van de aanduiding 'karakteristiek' mag de uitwendige hoofdvorm, bestaande uit oppervlakte, goot- en bouwhoogte en dakhelling, van de zodanig aangeduide (delen van) gebouwen, niet meer dan 10% afwijken van de bestaande maatvoering. </a:t>
            </a:r>
          </a:p>
          <a:p>
            <a:pPr marL="0" indent="0">
              <a:buNone/>
            </a:pPr>
            <a:r>
              <a:rPr lang="nl-NL" sz="1200" dirty="0"/>
              <a:t>c. Gebouwen en overkappingen mogen uitsluitend binnen het bouwvlak worden gebouwd. </a:t>
            </a:r>
          </a:p>
          <a:p>
            <a:pPr marL="0" indent="0">
              <a:buNone/>
            </a:pPr>
            <a:r>
              <a:rPr lang="nl-NL" sz="1200" dirty="0"/>
              <a:t>d. Woningen mogen uitsluitend als hoofdgebouw of onderdeel van een hoofdgebouw (inpandig) worden gebouwd. </a:t>
            </a:r>
          </a:p>
          <a:p>
            <a:pPr marL="0" indent="0">
              <a:buNone/>
            </a:pPr>
            <a:r>
              <a:rPr lang="nl-NL" sz="1200" dirty="0"/>
              <a:t>e. De goot- en bouwhoogte en dakhelling van gebouwen en overkappingen mogen niet meer c.q. niet minder bedragen dan in het volgende bouwschema is bepaald, tenzij ter plaatse anders is aangeduid, met dien verstande dat: </a:t>
            </a:r>
          </a:p>
          <a:p>
            <a:pPr marL="914400" lvl="1" indent="-514350">
              <a:buAutoNum type="arabicPeriod"/>
            </a:pPr>
            <a:r>
              <a:rPr lang="nl-NL" sz="1200" dirty="0"/>
              <a:t>bij een platte afdekking de bouwhoogte maximaal de goothoogte is; </a:t>
            </a:r>
          </a:p>
          <a:p>
            <a:pPr marL="914400" lvl="1" indent="-514350">
              <a:buAutoNum type="arabicPeriod"/>
            </a:pPr>
            <a:r>
              <a:rPr lang="nl-NL" sz="1200" dirty="0"/>
              <a:t>2. topgevels, lijstgevels, dakkappellen en schoorstenen hiervan zijn uitgezonderd. </a:t>
            </a:r>
          </a:p>
          <a:p>
            <a:pPr marL="400050" lvl="1" indent="0">
              <a:buNone/>
            </a:pPr>
            <a:r>
              <a:rPr lang="nl-NL" sz="1200" dirty="0"/>
              <a:t>Goothoogte (m) 	Bouwhoogte (m) 	Dakhelling (graden) </a:t>
            </a:r>
          </a:p>
          <a:p>
            <a:pPr marL="400050" lvl="1" indent="0">
              <a:buNone/>
            </a:pPr>
            <a:r>
              <a:rPr lang="nl-NL" sz="1200" dirty="0"/>
              <a:t>	3 	         10 min 		    30º en max 60º </a:t>
            </a:r>
          </a:p>
          <a:p>
            <a:pPr marL="0" indent="0">
              <a:buNone/>
            </a:pPr>
            <a:r>
              <a:rPr lang="nl-NL" sz="1200" dirty="0"/>
              <a:t>f. Maximaal 300 m² van het bebouwd oppervlak mag worden gebruikt voor de (</a:t>
            </a:r>
            <a:r>
              <a:rPr lang="nl-NL" sz="1200" dirty="0" err="1"/>
              <a:t>bedrijfs</a:t>
            </a:r>
            <a:r>
              <a:rPr lang="nl-NL" sz="1200" dirty="0"/>
              <a:t>)woning inclusief bijbehorende bijgebouwen. </a:t>
            </a:r>
          </a:p>
          <a:p>
            <a:pPr marL="0" indent="0">
              <a:buNone/>
            </a:pPr>
            <a:r>
              <a:rPr lang="nl-NL" sz="1200" dirty="0"/>
              <a:t>g. Per bouwvlak is maximaal 1 woning toegestaan. </a:t>
            </a:r>
          </a:p>
          <a:p>
            <a:pPr marL="0" indent="0">
              <a:buNone/>
            </a:pPr>
            <a:r>
              <a:rPr lang="nl-NL" sz="1200" dirty="0"/>
              <a:t>h. De afstand tussen gebouwen en/of overkappingen op een bouwperceel is minimaal 1 meter, tenzij de gebouwen en/of overkappingen aaneen worden gebouwd. </a:t>
            </a:r>
          </a:p>
          <a:p>
            <a:pPr marL="0" indent="0">
              <a:buNone/>
            </a:pPr>
            <a:r>
              <a:rPr lang="nl-NL" sz="1200" dirty="0"/>
              <a:t>i. De afstand tussen een woning en andere geluidsgevoelige objecten en de weg is minimaal de bestaande afstand.</a:t>
            </a:r>
          </a:p>
        </p:txBody>
      </p:sp>
    </p:spTree>
    <p:extLst>
      <p:ext uri="{BB962C8B-B14F-4D97-AF65-F5344CB8AC3E}">
        <p14:creationId xmlns:p14="http://schemas.microsoft.com/office/powerpoint/2010/main" val="262129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Gemeenten</a:t>
            </a:r>
          </a:p>
        </p:txBody>
      </p:sp>
      <p:sp>
        <p:nvSpPr>
          <p:cNvPr id="3" name="Tijdelijke aanduiding voor inhoud 2"/>
          <p:cNvSpPr>
            <a:spLocks noGrp="1"/>
          </p:cNvSpPr>
          <p:nvPr>
            <p:ph idx="1"/>
          </p:nvPr>
        </p:nvSpPr>
        <p:spPr/>
        <p:txBody>
          <a:bodyPr>
            <a:normAutofit lnSpcReduction="10000"/>
          </a:bodyPr>
          <a:lstStyle/>
          <a:p>
            <a:r>
              <a:rPr lang="nl-NL" dirty="0"/>
              <a:t>verbeelding</a:t>
            </a:r>
          </a:p>
          <a:p>
            <a:pPr lvl="1">
              <a:buFont typeface="Arial" panose="020B0604020202020204" pitchFamily="34" charset="0"/>
              <a:buChar char="•"/>
            </a:pPr>
            <a:r>
              <a:rPr lang="nl-NL" dirty="0"/>
              <a:t>Per bestemming regels </a:t>
            </a:r>
          </a:p>
          <a:p>
            <a:pPr lvl="2"/>
            <a:r>
              <a:rPr lang="nl-NL" dirty="0"/>
              <a:t>Functie</a:t>
            </a:r>
          </a:p>
          <a:p>
            <a:pPr lvl="2"/>
            <a:r>
              <a:rPr lang="nl-NL" dirty="0"/>
              <a:t>Doel van de grond</a:t>
            </a:r>
          </a:p>
          <a:p>
            <a:pPr lvl="2"/>
            <a:r>
              <a:rPr lang="nl-NL" dirty="0"/>
              <a:t>Bouwen</a:t>
            </a:r>
          </a:p>
          <a:p>
            <a:pPr lvl="2"/>
            <a:r>
              <a:rPr lang="nl-NL" dirty="0"/>
              <a:t>gebruiken</a:t>
            </a:r>
          </a:p>
          <a:p>
            <a:pPr marL="0" indent="0">
              <a:buNone/>
            </a:pPr>
            <a:endParaRPr lang="nl-NL" dirty="0"/>
          </a:p>
          <a:p>
            <a:endParaRPr lang="nl-NL" dirty="0"/>
          </a:p>
          <a:p>
            <a:pPr marL="0" indent="0">
              <a:buNone/>
            </a:pPr>
            <a:r>
              <a:rPr lang="nl-NL" dirty="0"/>
              <a:t> </a:t>
            </a:r>
          </a:p>
        </p:txBody>
      </p:sp>
    </p:spTree>
    <p:extLst>
      <p:ext uri="{BB962C8B-B14F-4D97-AF65-F5344CB8AC3E}">
        <p14:creationId xmlns:p14="http://schemas.microsoft.com/office/powerpoint/2010/main" val="78298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Beeldkwaliteit plan</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7784" y="1600200"/>
            <a:ext cx="327290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700808"/>
            <a:ext cx="188982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00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Duurzaamheid</a:t>
            </a:r>
          </a:p>
        </p:txBody>
      </p:sp>
      <p:sp>
        <p:nvSpPr>
          <p:cNvPr id="4" name="Tijdelijke aanduiding voor inhoud 3"/>
          <p:cNvSpPr>
            <a:spLocks noGrp="1"/>
          </p:cNvSpPr>
          <p:nvPr>
            <p:ph sz="half" idx="13"/>
          </p:nvPr>
        </p:nvSpPr>
        <p:spPr>
          <a:xfrm>
            <a:off x="827584" y="1628800"/>
            <a:ext cx="6707088" cy="4525963"/>
          </a:xfrm>
        </p:spPr>
        <p:txBody>
          <a:bodyPr>
            <a:normAutofit/>
          </a:bodyPr>
          <a:lstStyle/>
          <a:p>
            <a:pPr marL="0" indent="0">
              <a:buNone/>
            </a:pPr>
            <a:r>
              <a:rPr lang="nl-NL" dirty="0"/>
              <a:t>Energieconcept Door Bureau </a:t>
            </a:r>
            <a:r>
              <a:rPr lang="nl-NL" dirty="0" err="1"/>
              <a:t>Meerstad</a:t>
            </a:r>
            <a:r>
              <a:rPr lang="nl-NL" dirty="0"/>
              <a:t> is onderzoek gedaan naar de energievoorziening in </a:t>
            </a:r>
            <a:r>
              <a:rPr lang="nl-NL" dirty="0" err="1"/>
              <a:t>Meeroevers</a:t>
            </a:r>
            <a:r>
              <a:rPr lang="nl-NL" dirty="0"/>
              <a:t>. Op basis van de resultaten van dit onderzoek is besloten dat de woningen geen gasaansluiting krijgen. Dit betekent dat woningen op een andere, milieubewustere manier verwarmd moeten worden.</a:t>
            </a:r>
          </a:p>
        </p:txBody>
      </p:sp>
    </p:spTree>
    <p:extLst>
      <p:ext uri="{BB962C8B-B14F-4D97-AF65-F5344CB8AC3E}">
        <p14:creationId xmlns:p14="http://schemas.microsoft.com/office/powerpoint/2010/main" val="2726463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Inrichting van de kavel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71" y="1196752"/>
            <a:ext cx="7899400"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34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Inrichting van de kavel</a:t>
            </a:r>
          </a:p>
        </p:txBody>
      </p:sp>
      <p:sp>
        <p:nvSpPr>
          <p:cNvPr id="3" name="Tijdelijke aanduiding voor inhoud 2"/>
          <p:cNvSpPr>
            <a:spLocks noGrp="1"/>
          </p:cNvSpPr>
          <p:nvPr>
            <p:ph sz="half" idx="1"/>
          </p:nvPr>
        </p:nvSpPr>
        <p:spPr/>
        <p:txBody>
          <a:bodyPr>
            <a:noAutofit/>
          </a:bodyPr>
          <a:lstStyle/>
          <a:p>
            <a:r>
              <a:rPr lang="nl-NL" sz="1400" dirty="0"/>
              <a:t>Bouwen binnen het bouwvlak Maximaal 25% van de totale kaveloppervlakte mag bebouwd worden, tot max 200m² voor hoofdgebouwen. </a:t>
            </a:r>
          </a:p>
          <a:p>
            <a:r>
              <a:rPr lang="nl-NL" sz="1400" dirty="0"/>
              <a:t>Bij twee-</a:t>
            </a:r>
            <a:r>
              <a:rPr lang="nl-NL" sz="1400" dirty="0" err="1"/>
              <a:t>aanééngebouwde</a:t>
            </a:r>
            <a:r>
              <a:rPr lang="nl-NL" sz="1400" dirty="0"/>
              <a:t> woningen is dit 45%, tot max. 150m² voor hoofdgebouwen.</a:t>
            </a:r>
          </a:p>
          <a:p>
            <a:r>
              <a:rPr lang="nl-NL" sz="1400" dirty="0"/>
              <a:t>Op de kavel is een “Bouwvlak” aangegeven waarbinnen het hoofdgebouw en de bij- en aanbouwen gerealiseerd moeten worden. Bebouwing is dus alleen toegestaan binnen het bouwvlak: 2m uit de voorkant van de kavel, 2m uit de zijkant (van de onbebouwde zijde van de kavel) en 5m uit de waterkant.</a:t>
            </a:r>
          </a:p>
          <a:p>
            <a:r>
              <a:rPr lang="nl-NL" sz="1400" dirty="0"/>
              <a:t>De woningen staan parallel aan de overwegende kavelrichting in het betreffende straatdeel.</a:t>
            </a:r>
          </a:p>
        </p:txBody>
      </p:sp>
      <p:sp>
        <p:nvSpPr>
          <p:cNvPr id="4" name="Tijdelijke aanduiding voor inhoud 3"/>
          <p:cNvSpPr>
            <a:spLocks noGrp="1"/>
          </p:cNvSpPr>
          <p:nvPr>
            <p:ph sz="half" idx="13"/>
          </p:nvPr>
        </p:nvSpPr>
        <p:spPr/>
        <p:txBody>
          <a:bodyPr/>
          <a:lstStyle/>
          <a:p>
            <a:r>
              <a:rPr lang="nl-NL" dirty="0"/>
              <a:t>Materiaal en kleurenrange</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9" t="5026" r="2126" b="2743"/>
          <a:stretch/>
        </p:blipFill>
        <p:spPr bwMode="auto">
          <a:xfrm>
            <a:off x="4538133" y="2683933"/>
            <a:ext cx="2667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357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Beleid ruimtelijke ordening</a:t>
            </a:r>
            <a:br>
              <a:rPr lang="nl-NL" b="1" dirty="0"/>
            </a:b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b="1" dirty="0"/>
              <a:t>Rijksoverheid</a:t>
            </a:r>
          </a:p>
          <a:p>
            <a:r>
              <a:rPr lang="nl-NL" b="1"/>
              <a:t>Provincies</a:t>
            </a:r>
            <a:endParaRPr lang="nl-NL" b="1">
              <a:cs typeface="Calibri"/>
            </a:endParaRPr>
          </a:p>
          <a:p>
            <a:r>
              <a:rPr lang="nl-NL" b="1"/>
              <a:t>Gemeenten</a:t>
            </a:r>
            <a:endParaRPr lang="nl-NL" b="1">
              <a:cs typeface="Calibri"/>
            </a:endParaRPr>
          </a:p>
          <a:p>
            <a:endParaRPr lang="nl-NL" dirty="0"/>
          </a:p>
        </p:txBody>
      </p:sp>
    </p:spTree>
    <p:extLst>
      <p:ext uri="{BB962C8B-B14F-4D97-AF65-F5344CB8AC3E}">
        <p14:creationId xmlns:p14="http://schemas.microsoft.com/office/powerpoint/2010/main" val="72227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Beleid ruimtelijke ordening</a:t>
            </a:r>
            <a:br>
              <a:rPr lang="nl-NL" b="1" dirty="0"/>
            </a:b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b="1" dirty="0"/>
              <a:t>Rijksoverheid</a:t>
            </a:r>
          </a:p>
          <a:p>
            <a:r>
              <a:rPr lang="nl-NL" b="1"/>
              <a:t>Provincies</a:t>
            </a:r>
            <a:endParaRPr lang="nl-NL" b="1">
              <a:cs typeface="Calibri"/>
            </a:endParaRPr>
          </a:p>
          <a:p>
            <a:r>
              <a:rPr lang="nl-NL" b="1"/>
              <a:t>Gemeenten</a:t>
            </a:r>
            <a:endParaRPr lang="nl-NL" b="1">
              <a:cs typeface="Calibri"/>
            </a:endParaRPr>
          </a:p>
          <a:p>
            <a:endParaRPr lang="nl-NL" dirty="0"/>
          </a:p>
        </p:txBody>
      </p:sp>
    </p:spTree>
    <p:extLst>
      <p:ext uri="{BB962C8B-B14F-4D97-AF65-F5344CB8AC3E}">
        <p14:creationId xmlns:p14="http://schemas.microsoft.com/office/powerpoint/2010/main" val="332971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Beleid ruimtelijke ordening</a:t>
            </a:r>
            <a:br>
              <a:rPr lang="nl-NL" b="1" dirty="0"/>
            </a:b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b="1" dirty="0"/>
              <a:t>Rijksoverheid</a:t>
            </a:r>
          </a:p>
          <a:p>
            <a:r>
              <a:rPr lang="nl-NL" b="1">
                <a:solidFill>
                  <a:schemeClr val="bg1">
                    <a:lumMod val="85000"/>
                  </a:schemeClr>
                </a:solidFill>
              </a:rPr>
              <a:t>Provincies</a:t>
            </a:r>
            <a:endParaRPr lang="nl-NL" b="1">
              <a:solidFill>
                <a:schemeClr val="bg1">
                  <a:lumMod val="85000"/>
                </a:schemeClr>
              </a:solidFill>
              <a:cs typeface="Calibri"/>
            </a:endParaRPr>
          </a:p>
          <a:p>
            <a:r>
              <a:rPr lang="nl-NL" b="1">
                <a:solidFill>
                  <a:schemeClr val="bg1">
                    <a:lumMod val="85000"/>
                  </a:schemeClr>
                </a:solidFill>
              </a:rPr>
              <a:t>Gemeenten</a:t>
            </a:r>
            <a:endParaRPr lang="nl-NL" b="1">
              <a:solidFill>
                <a:schemeClr val="bg1">
                  <a:lumMod val="85000"/>
                </a:schemeClr>
              </a:solidFill>
              <a:cs typeface="Calibri"/>
            </a:endParaRPr>
          </a:p>
          <a:p>
            <a:endParaRPr lang="nl-NL" dirty="0"/>
          </a:p>
        </p:txBody>
      </p:sp>
    </p:spTree>
    <p:extLst>
      <p:ext uri="{BB962C8B-B14F-4D97-AF65-F5344CB8AC3E}">
        <p14:creationId xmlns:p14="http://schemas.microsoft.com/office/powerpoint/2010/main" val="187976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Rijksoverheid</a:t>
            </a:r>
            <a:br>
              <a:rPr lang="nl-NL" b="1" dirty="0"/>
            </a:br>
            <a:endParaRPr lang="nl-NL" dirty="0"/>
          </a:p>
        </p:txBody>
      </p:sp>
      <p:sp>
        <p:nvSpPr>
          <p:cNvPr id="3" name="Tijdelijke aanduiding voor inhoud 2"/>
          <p:cNvSpPr>
            <a:spLocks noGrp="1"/>
          </p:cNvSpPr>
          <p:nvPr>
            <p:ph idx="1"/>
          </p:nvPr>
        </p:nvSpPr>
        <p:spPr/>
        <p:txBody>
          <a:bodyPr/>
          <a:lstStyle/>
          <a:p>
            <a:r>
              <a:rPr lang="nl-NL" dirty="0"/>
              <a:t>Versterking economie</a:t>
            </a:r>
          </a:p>
          <a:p>
            <a:r>
              <a:rPr lang="nl-NL" dirty="0"/>
              <a:t>Hoofdnetwerk</a:t>
            </a:r>
          </a:p>
          <a:p>
            <a:r>
              <a:rPr lang="nl-NL" dirty="0"/>
              <a:t>Verbetering van kwaliteit water, </a:t>
            </a:r>
            <a:r>
              <a:rPr lang="nl-NL" dirty="0" err="1"/>
              <a:t>bodum</a:t>
            </a:r>
            <a:r>
              <a:rPr lang="nl-NL" dirty="0"/>
              <a:t> en lucht</a:t>
            </a:r>
          </a:p>
          <a:p>
            <a:r>
              <a:rPr lang="nl-NL" dirty="0"/>
              <a:t>Beschermen tegen water overlast</a:t>
            </a:r>
          </a:p>
          <a:p>
            <a:r>
              <a:rPr lang="nl-NL" dirty="0"/>
              <a:t>Behoud van natuur en cultuur</a:t>
            </a:r>
          </a:p>
        </p:txBody>
      </p:sp>
    </p:spTree>
    <p:extLst>
      <p:ext uri="{BB962C8B-B14F-4D97-AF65-F5344CB8AC3E}">
        <p14:creationId xmlns:p14="http://schemas.microsoft.com/office/powerpoint/2010/main" val="256904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Bro</a:t>
            </a:r>
            <a:endParaRPr lang="nl-NL" dirty="0"/>
          </a:p>
        </p:txBody>
      </p:sp>
      <p:sp>
        <p:nvSpPr>
          <p:cNvPr id="3" name="Ondertitel 2"/>
          <p:cNvSpPr>
            <a:spLocks noGrp="1"/>
          </p:cNvSpPr>
          <p:nvPr>
            <p:ph type="subTitle" idx="1"/>
          </p:nvPr>
        </p:nvSpPr>
        <p:spPr/>
        <p:txBody>
          <a:bodyPr/>
          <a:lstStyle/>
          <a:p>
            <a:r>
              <a:rPr lang="nl-NL" dirty="0"/>
              <a:t>Besluit ruimtelijke ordening</a:t>
            </a:r>
          </a:p>
          <a:p>
            <a:r>
              <a:rPr lang="nl-NL" dirty="0"/>
              <a:t>Tot 2040</a:t>
            </a:r>
          </a:p>
        </p:txBody>
      </p:sp>
      <p:sp>
        <p:nvSpPr>
          <p:cNvPr id="4" name="Titel 1"/>
          <p:cNvSpPr txBox="1">
            <a:spLocks/>
          </p:cNvSpPr>
          <p:nvPr/>
        </p:nvSpPr>
        <p:spPr>
          <a:xfrm>
            <a:off x="457200" y="274638"/>
            <a:ext cx="706712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a:t>Rijksoverheid</a:t>
            </a:r>
            <a:br>
              <a:rPr lang="nl-NL" b="1"/>
            </a:br>
            <a:endParaRPr lang="nl-NL" dirty="0"/>
          </a:p>
        </p:txBody>
      </p:sp>
    </p:spTree>
    <p:extLst>
      <p:ext uri="{BB962C8B-B14F-4D97-AF65-F5344CB8AC3E}">
        <p14:creationId xmlns:p14="http://schemas.microsoft.com/office/powerpoint/2010/main" val="131589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Bro</a:t>
            </a:r>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7"/>
          <a:stretch/>
        </p:blipFill>
        <p:spPr bwMode="auto">
          <a:xfrm>
            <a:off x="4067944" y="1124744"/>
            <a:ext cx="334781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inhoud 4"/>
          <p:cNvSpPr>
            <a:spLocks noGrp="1"/>
          </p:cNvSpPr>
          <p:nvPr>
            <p:ph idx="1"/>
          </p:nvPr>
        </p:nvSpPr>
        <p:spPr/>
        <p:txBody>
          <a:bodyPr/>
          <a:lstStyle/>
          <a:p>
            <a:endParaRPr lang="nl-NL" dirty="0"/>
          </a:p>
        </p:txBody>
      </p:sp>
    </p:spTree>
    <p:extLst>
      <p:ext uri="{BB962C8B-B14F-4D97-AF65-F5344CB8AC3E}">
        <p14:creationId xmlns:p14="http://schemas.microsoft.com/office/powerpoint/2010/main" val="216515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Ontwikkelingen</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De vraag naar </a:t>
            </a:r>
            <a:r>
              <a:rPr lang="nl-NL" b="1" dirty="0"/>
              <a:t>elektriciteit en gas</a:t>
            </a:r>
            <a:r>
              <a:rPr lang="nl-NL" dirty="0"/>
              <a:t> zal blijven groeien. Daarom zal voor de opwekking en het transport van energie (ook over onze grenzen heen) voldoende ruimte gereserveerd moeten worden. Duurzame energiebronnen als wind, zon, biomassa en bodemenergie verdienen daarbij speciale aandacht. Hun aandeel in de totale energievoorziening moet omhoog en zij hebben relatief veel ruimte nodig. </a:t>
            </a:r>
          </a:p>
        </p:txBody>
      </p:sp>
    </p:spTree>
    <p:extLst>
      <p:ext uri="{BB962C8B-B14F-4D97-AF65-F5344CB8AC3E}">
        <p14:creationId xmlns:p14="http://schemas.microsoft.com/office/powerpoint/2010/main" val="329909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Oplossingen</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De overgang naar meer duurzame brandstoffen vraagt om meer ruimte. Het Rijk zorgt daarvoor. Om te waarborgen dat ons land voldoende ruimte reserveert voor windenergie, wijst het Rijk binnen kansrijke gebieden in samenwerking met de provincies locaties voor grootschalige windenergie aan. De internationale verbindingen voor energie worden versterkt en de </a:t>
            </a:r>
            <a:r>
              <a:rPr lang="nl-NL" dirty="0" err="1"/>
              <a:t>energieinfrastructuur</a:t>
            </a:r>
            <a:r>
              <a:rPr lang="nl-NL" dirty="0"/>
              <a:t> wordt meer geschikt gemaakt voor decentrale opwekking van elektriciteit. </a:t>
            </a:r>
          </a:p>
        </p:txBody>
      </p:sp>
    </p:spTree>
    <p:extLst>
      <p:ext uri="{BB962C8B-B14F-4D97-AF65-F5344CB8AC3E}">
        <p14:creationId xmlns:p14="http://schemas.microsoft.com/office/powerpoint/2010/main" val="709661874"/>
      </p:ext>
    </p:extLst>
  </p:cSld>
  <p:clrMapOvr>
    <a:masterClrMapping/>
  </p:clrMapOvr>
</p:sld>
</file>

<file path=ppt/theme/theme1.xml><?xml version="1.0" encoding="utf-8"?>
<a:theme xmlns:a="http://schemas.openxmlformats.org/drawingml/2006/main" name="Sjabloon Alfa colleg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 Alfa college</Template>
  <TotalTime>285</TotalTime>
  <Words>613</Words>
  <Application>Microsoft Office PowerPoint</Application>
  <PresentationFormat>Diavoorstelling (4:3)</PresentationFormat>
  <Paragraphs>107</Paragraphs>
  <Slides>26</Slides>
  <Notes>0</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Sjabloon Alfa college</vt:lpstr>
      <vt:lpstr>2 onder 1 kap</vt:lpstr>
      <vt:lpstr>Beleid ruimtelijke ordening</vt:lpstr>
      <vt:lpstr>Beleid ruimtelijke ordening </vt:lpstr>
      <vt:lpstr>Beleid ruimtelijke ordening </vt:lpstr>
      <vt:lpstr>Rijksoverheid </vt:lpstr>
      <vt:lpstr>Bro</vt:lpstr>
      <vt:lpstr>Bro</vt:lpstr>
      <vt:lpstr>Ontwikkelingen</vt:lpstr>
      <vt:lpstr>Oplossingen</vt:lpstr>
      <vt:lpstr>Ruimtebeslag per energiebron in verhouding tot de oppervlakte van Nederland, indien één bron in de totale huidige elektriciteitsvraag zou moeten voldoen</vt:lpstr>
      <vt:lpstr>Kaart (inter)nationale bereikbaarheid van stedelijke regio’s met topsectoren</vt:lpstr>
      <vt:lpstr>Kaart buis leidingen en ondergrond</vt:lpstr>
      <vt:lpstr>Beleid ruimtelijke ordening </vt:lpstr>
      <vt:lpstr>Provincies </vt:lpstr>
      <vt:lpstr>Provincies</vt:lpstr>
      <vt:lpstr>Beleid ruimtelijke ordening </vt:lpstr>
      <vt:lpstr>Gemeenten</vt:lpstr>
      <vt:lpstr>Gemeenten</vt:lpstr>
      <vt:lpstr>Gemeenten</vt:lpstr>
      <vt:lpstr>Bestemmingsplan regels</vt:lpstr>
      <vt:lpstr>Gemeenten</vt:lpstr>
      <vt:lpstr>Beeldkwaliteit plan</vt:lpstr>
      <vt:lpstr>Uitgangspunten Duurzaamheid</vt:lpstr>
      <vt:lpstr>Inrichting van de kavel</vt:lpstr>
      <vt:lpstr>Inrichting van de kavel</vt:lpstr>
      <vt:lpstr>Beleid ruimtelijke ordening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RIANT EN DUURZAAMBOUWEN</dc:title>
  <dc:creator>Renee</dc:creator>
  <cp:lastModifiedBy>Renee</cp:lastModifiedBy>
  <cp:revision>42</cp:revision>
  <dcterms:created xsi:type="dcterms:W3CDTF">2018-09-13T07:54:28Z</dcterms:created>
  <dcterms:modified xsi:type="dcterms:W3CDTF">2019-09-09T12:50:32Z</dcterms:modified>
</cp:coreProperties>
</file>